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Didact Gothic"/>
      <p:regular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14" roundtripDataSignature="AMtx7mjzud6IkbcKEkHnBjW5ARFYrKUke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DidactGothic-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3.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 name="Google Shape;4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12"/>
          <p:cNvSpPr txBox="1"/>
          <p:nvPr>
            <p:ph type="ctrTitle"/>
          </p:nvPr>
        </p:nvSpPr>
        <p:spPr>
          <a:xfrm>
            <a:off x="2103120" y="744575"/>
            <a:ext cx="6729187"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solidFill>
                  <a:srgbClr val="D90014"/>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12"/>
          <p:cNvSpPr txBox="1"/>
          <p:nvPr>
            <p:ph idx="1" type="subTitle"/>
          </p:nvPr>
        </p:nvSpPr>
        <p:spPr>
          <a:xfrm>
            <a:off x="2103112" y="2834125"/>
            <a:ext cx="6729187"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solidFill>
                  <a:srgbClr val="1D3E7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1" name="Google Shape;11;p12"/>
          <p:cNvPicPr preferRelativeResize="0"/>
          <p:nvPr/>
        </p:nvPicPr>
        <p:blipFill rotWithShape="1">
          <a:blip r:embed="rId2">
            <a:alphaModFix/>
          </a:blip>
          <a:srcRect b="0" l="0" r="0" t="0"/>
          <a:stretch/>
        </p:blipFill>
        <p:spPr>
          <a:xfrm>
            <a:off x="311701" y="403501"/>
            <a:ext cx="1674951" cy="4336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sz="2500">
                <a:solidFill>
                  <a:srgbClr val="1D3E71"/>
                </a:solidFill>
                <a:latin typeface="Didact Gothic"/>
                <a:ea typeface="Didact Gothic"/>
                <a:cs typeface="Didact Gothic"/>
                <a:sym typeface="Didact Gothic"/>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 name="Google Shape;14;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grpSp>
        <p:nvGrpSpPr>
          <p:cNvPr id="15" name="Google Shape;15;p13"/>
          <p:cNvGrpSpPr/>
          <p:nvPr/>
        </p:nvGrpSpPr>
        <p:grpSpPr>
          <a:xfrm>
            <a:off x="325" y="4895250"/>
            <a:ext cx="9144000" cy="248400"/>
            <a:chOff x="325" y="4895250"/>
            <a:chExt cx="9144000" cy="248400"/>
          </a:xfrm>
        </p:grpSpPr>
        <p:sp>
          <p:nvSpPr>
            <p:cNvPr id="16" name="Google Shape;16;p13"/>
            <p:cNvSpPr/>
            <p:nvPr/>
          </p:nvSpPr>
          <p:spPr>
            <a:xfrm>
              <a:off x="325" y="4895250"/>
              <a:ext cx="9144000" cy="248400"/>
            </a:xfrm>
            <a:prstGeom prst="rect">
              <a:avLst/>
            </a:pr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 name="Google Shape;17;p13"/>
            <p:cNvPicPr preferRelativeResize="0"/>
            <p:nvPr/>
          </p:nvPicPr>
          <p:blipFill rotWithShape="1">
            <a:blip r:embed="rId2">
              <a:alphaModFix/>
            </a:blip>
            <a:srcRect b="0" l="0" r="0" t="0"/>
            <a:stretch/>
          </p:blipFill>
          <p:spPr>
            <a:xfrm>
              <a:off x="56341" y="4924066"/>
              <a:ext cx="989500" cy="199575"/>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 name="Shape 18"/>
        <p:cNvGrpSpPr/>
        <p:nvPr/>
      </p:nvGrpSpPr>
      <p:grpSpPr>
        <a:xfrm>
          <a:off x="0" y="0"/>
          <a:ext cx="0" cy="0"/>
          <a:chOff x="0" y="0"/>
          <a:chExt cx="0" cy="0"/>
        </a:xfrm>
      </p:grpSpPr>
      <p:sp>
        <p:nvSpPr>
          <p:cNvPr id="19" name="Google Shape;19;p14"/>
          <p:cNvSpPr txBox="1"/>
          <p:nvPr>
            <p:ph type="title"/>
          </p:nvPr>
        </p:nvSpPr>
        <p:spPr>
          <a:xfrm>
            <a:off x="311700" y="220582"/>
            <a:ext cx="6197165"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solidFill>
                  <a:srgbClr val="1D3E71"/>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20" name="Google Shape;20;p14"/>
          <p:cNvGrpSpPr/>
          <p:nvPr/>
        </p:nvGrpSpPr>
        <p:grpSpPr>
          <a:xfrm>
            <a:off x="325" y="4895250"/>
            <a:ext cx="9144000" cy="248400"/>
            <a:chOff x="325" y="4895250"/>
            <a:chExt cx="9144000" cy="248400"/>
          </a:xfrm>
        </p:grpSpPr>
        <p:sp>
          <p:nvSpPr>
            <p:cNvPr id="21" name="Google Shape;21;p14"/>
            <p:cNvSpPr/>
            <p:nvPr/>
          </p:nvSpPr>
          <p:spPr>
            <a:xfrm>
              <a:off x="325" y="4895250"/>
              <a:ext cx="9144000" cy="248400"/>
            </a:xfrm>
            <a:prstGeom prst="rect">
              <a:avLst/>
            </a:pr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 name="Google Shape;22;p14"/>
            <p:cNvPicPr preferRelativeResize="0"/>
            <p:nvPr/>
          </p:nvPicPr>
          <p:blipFill rotWithShape="1">
            <a:blip r:embed="rId2">
              <a:alphaModFix/>
            </a:blip>
            <a:srcRect b="0" l="0" r="0" t="0"/>
            <a:stretch/>
          </p:blipFill>
          <p:spPr>
            <a:xfrm>
              <a:off x="56341" y="4924066"/>
              <a:ext cx="989500" cy="199575"/>
            </a:xfrm>
            <a:prstGeom prst="rect">
              <a:avLst/>
            </a:prstGeom>
            <a:noFill/>
            <a:ln>
              <a:noFill/>
            </a:ln>
          </p:spPr>
        </p:pic>
      </p:grpSp>
      <p:sp>
        <p:nvSpPr>
          <p:cNvPr id="23" name="Google Shape;23;p14"/>
          <p:cNvSpPr/>
          <p:nvPr/>
        </p:nvSpPr>
        <p:spPr>
          <a:xfrm>
            <a:off x="6567900" y="0"/>
            <a:ext cx="2576400" cy="4895100"/>
          </a:xfrm>
          <a:prstGeom prst="rect">
            <a:avLst/>
          </a:prstGeom>
          <a:solidFill>
            <a:srgbClr val="D90015"/>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Didact Gothic"/>
              <a:ea typeface="Didact Gothic"/>
              <a:cs typeface="Didact Gothic"/>
              <a:sym typeface="Didact Gothic"/>
            </a:endParaRPr>
          </a:p>
        </p:txBody>
      </p:sp>
      <p:sp>
        <p:nvSpPr>
          <p:cNvPr id="24" name="Google Shape;24;p14"/>
          <p:cNvSpPr txBox="1"/>
          <p:nvPr>
            <p:ph idx="1" type="body"/>
          </p:nvPr>
        </p:nvSpPr>
        <p:spPr>
          <a:xfrm>
            <a:off x="311700" y="1152475"/>
            <a:ext cx="6197165"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5" name="Google Shape;25;p14"/>
          <p:cNvSpPr txBox="1"/>
          <p:nvPr>
            <p:ph idx="2" type="body"/>
          </p:nvPr>
        </p:nvSpPr>
        <p:spPr>
          <a:xfrm>
            <a:off x="6658495" y="256490"/>
            <a:ext cx="2371897" cy="4382012"/>
          </a:xfrm>
          <a:prstGeom prst="rect">
            <a:avLst/>
          </a:prstGeom>
          <a:noFill/>
          <a:ln>
            <a:noFill/>
          </a:ln>
        </p:spPr>
        <p:txBody>
          <a:bodyPr anchorCtr="0" anchor="ctr" bIns="91425" lIns="91425" spcFirstLastPara="1" rIns="91425" wrap="square" tIns="91425">
            <a:normAutofit/>
          </a:bodyPr>
          <a:lstStyle>
            <a:lvl1pPr indent="-228600" lvl="0" marL="457200" algn="l">
              <a:lnSpc>
                <a:spcPct val="115000"/>
              </a:lnSpc>
              <a:spcBef>
                <a:spcPts val="0"/>
              </a:spcBef>
              <a:spcAft>
                <a:spcPts val="0"/>
              </a:spcAft>
              <a:buSzPts val="1800"/>
              <a:buNone/>
              <a:defRPr>
                <a:solidFill>
                  <a:schemeClr val="lt1"/>
                </a:solidFill>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 name="Shape 26"/>
        <p:cNvGrpSpPr/>
        <p:nvPr/>
      </p:nvGrpSpPr>
      <p:grpSpPr>
        <a:xfrm>
          <a:off x="0" y="0"/>
          <a:ext cx="0" cy="0"/>
          <a:chOff x="0" y="0"/>
          <a:chExt cx="0" cy="0"/>
        </a:xfrm>
      </p:grpSpPr>
      <p:sp>
        <p:nvSpPr>
          <p:cNvPr id="27" name="Google Shape;27;p15"/>
          <p:cNvSpPr txBox="1"/>
          <p:nvPr>
            <p:ph type="ctrTitle"/>
          </p:nvPr>
        </p:nvSpPr>
        <p:spPr>
          <a:xfrm>
            <a:off x="440576" y="744575"/>
            <a:ext cx="585216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solidFill>
                  <a:srgbClr val="D90014"/>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pic>
        <p:nvPicPr>
          <p:cNvPr id="28" name="Google Shape;28;p15"/>
          <p:cNvPicPr preferRelativeResize="0"/>
          <p:nvPr/>
        </p:nvPicPr>
        <p:blipFill rotWithShape="1">
          <a:blip r:embed="rId2">
            <a:alphaModFix/>
          </a:blip>
          <a:srcRect b="0" l="0" r="0" t="0"/>
          <a:stretch/>
        </p:blipFill>
        <p:spPr>
          <a:xfrm>
            <a:off x="6579498" y="403501"/>
            <a:ext cx="1674951" cy="4336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29" name="Shape 29"/>
        <p:cNvGrpSpPr/>
        <p:nvPr/>
      </p:nvGrpSpPr>
      <p:grpSpPr>
        <a:xfrm>
          <a:off x="0" y="0"/>
          <a:ext cx="0" cy="0"/>
          <a:chOff x="0" y="0"/>
          <a:chExt cx="0" cy="0"/>
        </a:xfrm>
      </p:grpSpPr>
      <p:sp>
        <p:nvSpPr>
          <p:cNvPr id="30" name="Google Shape;30;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solidFill>
                  <a:srgbClr val="1D3E71"/>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31" name="Shape 31"/>
        <p:cNvGrpSpPr/>
        <p:nvPr/>
      </p:nvGrpSpPr>
      <p:grpSpPr>
        <a:xfrm>
          <a:off x="0" y="0"/>
          <a:ext cx="0" cy="0"/>
          <a:chOff x="0" y="0"/>
          <a:chExt cx="0" cy="0"/>
        </a:xfrm>
      </p:grpSpPr>
      <p:pic>
        <p:nvPicPr>
          <p:cNvPr id="32" name="Google Shape;32;p17"/>
          <p:cNvPicPr preferRelativeResize="0"/>
          <p:nvPr/>
        </p:nvPicPr>
        <p:blipFill rotWithShape="1">
          <a:blip r:embed="rId2">
            <a:alphaModFix amt="41000"/>
          </a:blip>
          <a:srcRect b="31141" l="0" r="25787" t="6208"/>
          <a:stretch/>
        </p:blipFill>
        <p:spPr>
          <a:xfrm>
            <a:off x="0" y="150"/>
            <a:ext cx="9144000" cy="5143500"/>
          </a:xfrm>
          <a:prstGeom prst="rect">
            <a:avLst/>
          </a:prstGeom>
          <a:noFill/>
          <a:ln>
            <a:noFill/>
          </a:ln>
        </p:spPr>
      </p:pic>
      <p:sp>
        <p:nvSpPr>
          <p:cNvPr id="33" name="Google Shape;33;p17"/>
          <p:cNvSpPr txBox="1"/>
          <p:nvPr>
            <p:ph type="title"/>
          </p:nvPr>
        </p:nvSpPr>
        <p:spPr>
          <a:xfrm>
            <a:off x="311700" y="445025"/>
            <a:ext cx="7219631"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solidFill>
                  <a:srgbClr val="1D3E71"/>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34" name="Google Shape;34;p17"/>
          <p:cNvGrpSpPr/>
          <p:nvPr/>
        </p:nvGrpSpPr>
        <p:grpSpPr>
          <a:xfrm>
            <a:off x="325" y="4895250"/>
            <a:ext cx="9144000" cy="248400"/>
            <a:chOff x="325" y="4895250"/>
            <a:chExt cx="9144000" cy="248400"/>
          </a:xfrm>
        </p:grpSpPr>
        <p:sp>
          <p:nvSpPr>
            <p:cNvPr id="35" name="Google Shape;35;p17"/>
            <p:cNvSpPr/>
            <p:nvPr/>
          </p:nvSpPr>
          <p:spPr>
            <a:xfrm>
              <a:off x="325" y="4895250"/>
              <a:ext cx="9144000" cy="248400"/>
            </a:xfrm>
            <a:prstGeom prst="rect">
              <a:avLst/>
            </a:pr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6" name="Google Shape;36;p17"/>
            <p:cNvPicPr preferRelativeResize="0"/>
            <p:nvPr/>
          </p:nvPicPr>
          <p:blipFill rotWithShape="1">
            <a:blip r:embed="rId3">
              <a:alphaModFix/>
            </a:blip>
            <a:srcRect b="0" l="0" r="0" t="0"/>
            <a:stretch/>
          </p:blipFill>
          <p:spPr>
            <a:xfrm>
              <a:off x="56341" y="4924066"/>
              <a:ext cx="989500" cy="199575"/>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37" name="Shape 37"/>
        <p:cNvGrpSpPr/>
        <p:nvPr/>
      </p:nvGrpSpPr>
      <p:grpSpPr>
        <a:xfrm>
          <a:off x="0" y="0"/>
          <a:ext cx="0" cy="0"/>
          <a:chOff x="0" y="0"/>
          <a:chExt cx="0" cy="0"/>
        </a:xfrm>
      </p:grpSpPr>
      <p:pic>
        <p:nvPicPr>
          <p:cNvPr id="38" name="Google Shape;38;p18"/>
          <p:cNvPicPr preferRelativeResize="0"/>
          <p:nvPr/>
        </p:nvPicPr>
        <p:blipFill rotWithShape="1">
          <a:blip r:embed="rId2">
            <a:alphaModFix amt="42000"/>
          </a:blip>
          <a:srcRect b="7218" l="23608" r="8494" t="16399"/>
          <a:stretch/>
        </p:blipFill>
        <p:spPr>
          <a:xfrm>
            <a:off x="0" y="0"/>
            <a:ext cx="9144000" cy="5143500"/>
          </a:xfrm>
          <a:prstGeom prst="rect">
            <a:avLst/>
          </a:prstGeom>
          <a:noFill/>
          <a:ln>
            <a:noFill/>
          </a:ln>
        </p:spPr>
      </p:pic>
      <p:sp>
        <p:nvSpPr>
          <p:cNvPr id="39" name="Google Shape;39;p18"/>
          <p:cNvSpPr txBox="1"/>
          <p:nvPr>
            <p:ph type="title"/>
          </p:nvPr>
        </p:nvSpPr>
        <p:spPr>
          <a:xfrm>
            <a:off x="311700" y="445025"/>
            <a:ext cx="7219631"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solidFill>
                  <a:srgbClr val="1D3E71"/>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40" name="Google Shape;40;p18"/>
          <p:cNvGrpSpPr/>
          <p:nvPr/>
        </p:nvGrpSpPr>
        <p:grpSpPr>
          <a:xfrm>
            <a:off x="325" y="4895250"/>
            <a:ext cx="9144000" cy="248400"/>
            <a:chOff x="325" y="4895250"/>
            <a:chExt cx="9144000" cy="248400"/>
          </a:xfrm>
        </p:grpSpPr>
        <p:sp>
          <p:nvSpPr>
            <p:cNvPr id="41" name="Google Shape;41;p18"/>
            <p:cNvSpPr/>
            <p:nvPr/>
          </p:nvSpPr>
          <p:spPr>
            <a:xfrm>
              <a:off x="325" y="4895250"/>
              <a:ext cx="9144000" cy="248400"/>
            </a:xfrm>
            <a:prstGeom prst="rect">
              <a:avLst/>
            </a:prstGeom>
            <a:solidFill>
              <a:srgbClr val="F8F8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2" name="Google Shape;42;p18"/>
            <p:cNvPicPr preferRelativeResize="0"/>
            <p:nvPr/>
          </p:nvPicPr>
          <p:blipFill rotWithShape="1">
            <a:blip r:embed="rId3">
              <a:alphaModFix/>
            </a:blip>
            <a:srcRect b="0" l="0" r="0" t="0"/>
            <a:stretch/>
          </p:blipFill>
          <p:spPr>
            <a:xfrm>
              <a:off x="56341" y="4924066"/>
              <a:ext cx="989500" cy="199575"/>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1" i="0" sz="2800" u="none" cap="none" strike="noStrike">
                <a:solidFill>
                  <a:schemeClr val="dk1"/>
                </a:solidFill>
                <a:latin typeface="Didact Gothic"/>
                <a:ea typeface="Didact Gothic"/>
                <a:cs typeface="Didact Gothic"/>
                <a:sym typeface="Didact Gothic"/>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Didact Gothic"/>
                <a:ea typeface="Didact Gothic"/>
                <a:cs typeface="Didact Gothic"/>
                <a:sym typeface="Didact Gothic"/>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 name="Shape 46"/>
        <p:cNvGrpSpPr/>
        <p:nvPr/>
      </p:nvGrpSpPr>
      <p:grpSpPr>
        <a:xfrm>
          <a:off x="0" y="0"/>
          <a:ext cx="0" cy="0"/>
          <a:chOff x="0" y="0"/>
          <a:chExt cx="0" cy="0"/>
        </a:xfrm>
      </p:grpSpPr>
      <p:sp>
        <p:nvSpPr>
          <p:cNvPr id="47" name="Google Shape;47;p1"/>
          <p:cNvSpPr txBox="1"/>
          <p:nvPr>
            <p:ph type="ctrTitle"/>
          </p:nvPr>
        </p:nvSpPr>
        <p:spPr>
          <a:xfrm>
            <a:off x="2103120" y="744575"/>
            <a:ext cx="6729187"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a:solidFill>
                  <a:srgbClr val="D90015"/>
                </a:solidFill>
              </a:rPr>
              <a:t>RED BULL &amp; EMRECO</a:t>
            </a:r>
            <a:endParaRPr b="1">
              <a:solidFill>
                <a:srgbClr val="D90015"/>
              </a:solidFill>
              <a:latin typeface="Didact Gothic"/>
              <a:ea typeface="Didact Gothic"/>
              <a:cs typeface="Didact Gothic"/>
              <a:sym typeface="Didact Gothic"/>
            </a:endParaRPr>
          </a:p>
        </p:txBody>
      </p:sp>
      <p:sp>
        <p:nvSpPr>
          <p:cNvPr id="48" name="Google Shape;48;p1"/>
          <p:cNvSpPr txBox="1"/>
          <p:nvPr>
            <p:ph idx="1" type="subTitle"/>
          </p:nvPr>
        </p:nvSpPr>
        <p:spPr>
          <a:xfrm>
            <a:off x="2103112" y="2834125"/>
            <a:ext cx="6729187"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
              <a:t>Few more steps towards growth</a:t>
            </a:r>
            <a:endParaRPr>
              <a:solidFill>
                <a:srgbClr val="1D3E71"/>
              </a:solidFill>
              <a:latin typeface="Didact Gothic"/>
              <a:ea typeface="Didact Gothic"/>
              <a:cs typeface="Didact Gothic"/>
              <a:sym typeface="Didact Gothic"/>
            </a:endParaRPr>
          </a:p>
        </p:txBody>
      </p:sp>
      <p:pic>
        <p:nvPicPr>
          <p:cNvPr id="49" name="Google Shape;49;p1"/>
          <p:cNvPicPr preferRelativeResize="0"/>
          <p:nvPr/>
        </p:nvPicPr>
        <p:blipFill rotWithShape="1">
          <a:blip r:embed="rId3">
            <a:alphaModFix/>
          </a:blip>
          <a:srcRect b="0" l="0" r="0" t="0"/>
          <a:stretch/>
        </p:blipFill>
        <p:spPr>
          <a:xfrm>
            <a:off x="311701" y="403501"/>
            <a:ext cx="1674951" cy="4336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solidFill>
                  <a:srgbClr val="1D3E71"/>
                </a:solidFill>
                <a:latin typeface="Didact Gothic"/>
                <a:ea typeface="Didact Gothic"/>
                <a:cs typeface="Didact Gothic"/>
                <a:sym typeface="Didact Gothic"/>
              </a:rPr>
              <a:t>Executive summary</a:t>
            </a:r>
            <a:endParaRPr b="1">
              <a:solidFill>
                <a:srgbClr val="1D3E71"/>
              </a:solidFill>
              <a:latin typeface="Didact Gothic"/>
              <a:ea typeface="Didact Gothic"/>
              <a:cs typeface="Didact Gothic"/>
              <a:sym typeface="Didact Gothic"/>
            </a:endParaRPr>
          </a:p>
        </p:txBody>
      </p:sp>
      <p:sp>
        <p:nvSpPr>
          <p:cNvPr id="55" name="Google Shape;55;p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solidFill>
                  <a:srgbClr val="1A1919"/>
                </a:solidFill>
              </a:rPr>
              <a:t>This presentation is basically about how one of the red bull’s most loyal and famous accounts EMRECO is currently managing the </a:t>
            </a:r>
            <a:r>
              <a:rPr lang="en">
                <a:solidFill>
                  <a:srgbClr val="1A1919"/>
                </a:solidFill>
              </a:rPr>
              <a:t>torrid</a:t>
            </a:r>
            <a:r>
              <a:rPr lang="en">
                <a:solidFill>
                  <a:srgbClr val="1A1919"/>
                </a:solidFill>
              </a:rPr>
              <a:t> </a:t>
            </a:r>
            <a:r>
              <a:rPr lang="en">
                <a:solidFill>
                  <a:srgbClr val="1A1919"/>
                </a:solidFill>
              </a:rPr>
              <a:t>economic</a:t>
            </a:r>
            <a:r>
              <a:rPr lang="en">
                <a:solidFill>
                  <a:srgbClr val="1A1919"/>
                </a:solidFill>
              </a:rPr>
              <a:t> backgrounds with flying colours and what we as red bull can do for them to grow them even more. Emreco has decided to grow and open more stores and us being their prime </a:t>
            </a:r>
            <a:r>
              <a:rPr lang="en">
                <a:solidFill>
                  <a:srgbClr val="1A1919"/>
                </a:solidFill>
              </a:rPr>
              <a:t>suppliers this will mean we need to help this account grow even more so that we both can grow and achieve success together.</a:t>
            </a:r>
            <a:endParaRPr>
              <a:solidFill>
                <a:srgbClr val="1A1919"/>
              </a:solidFill>
              <a:latin typeface="Didact Gothic"/>
              <a:ea typeface="Didact Gothic"/>
              <a:cs typeface="Didact Gothic"/>
              <a:sym typeface="Didact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EMRECO AND THEIR CONCERNS</a:t>
            </a:r>
            <a:endParaRPr b="1">
              <a:solidFill>
                <a:srgbClr val="1D3E71"/>
              </a:solidFill>
              <a:latin typeface="Didact Gothic"/>
              <a:ea typeface="Didact Gothic"/>
              <a:cs typeface="Didact Gothic"/>
              <a:sym typeface="Didact Gothic"/>
            </a:endParaRPr>
          </a:p>
        </p:txBody>
      </p:sp>
      <p:sp>
        <p:nvSpPr>
          <p:cNvPr id="61" name="Google Shape;61;p3"/>
          <p:cNvSpPr txBox="1"/>
          <p:nvPr>
            <p:ph idx="1" type="body"/>
          </p:nvPr>
        </p:nvSpPr>
        <p:spPr>
          <a:xfrm>
            <a:off x="448850" y="1141050"/>
            <a:ext cx="8520600" cy="3416400"/>
          </a:xfrm>
          <a:prstGeom prst="rect">
            <a:avLst/>
          </a:prstGeom>
          <a:noFill/>
          <a:ln>
            <a:noFill/>
          </a:ln>
        </p:spPr>
        <p:txBody>
          <a:bodyPr anchorCtr="0" anchor="t" bIns="91425" lIns="91425" spcFirstLastPara="1" rIns="91425" wrap="square" tIns="91425">
            <a:normAutofit/>
          </a:bodyPr>
          <a:lstStyle/>
          <a:p>
            <a:pPr indent="-323850" lvl="0" marL="457200" rtl="0" algn="l">
              <a:lnSpc>
                <a:spcPct val="115000"/>
              </a:lnSpc>
              <a:spcBef>
                <a:spcPts val="1200"/>
              </a:spcBef>
              <a:spcAft>
                <a:spcPts val="0"/>
              </a:spcAft>
              <a:buClr>
                <a:srgbClr val="1A1919"/>
              </a:buClr>
              <a:buSzPts val="1500"/>
              <a:buFont typeface="Didact Gothic"/>
              <a:buAutoNum type="arabicPeriod"/>
            </a:pPr>
            <a:r>
              <a:rPr i="1" lang="en" sz="1500">
                <a:solidFill>
                  <a:srgbClr val="1A1919"/>
                </a:solidFill>
              </a:rPr>
              <a:t>Their first concerns was regarding the margins that they are earning, so the data suggested that even during these </a:t>
            </a:r>
            <a:r>
              <a:rPr i="1" lang="en" sz="1500">
                <a:solidFill>
                  <a:srgbClr val="1A1919"/>
                </a:solidFill>
              </a:rPr>
              <a:t>torrid</a:t>
            </a:r>
            <a:r>
              <a:rPr i="1" lang="en" sz="1500">
                <a:solidFill>
                  <a:srgbClr val="1A1919"/>
                </a:solidFill>
              </a:rPr>
              <a:t> times they have gotten higher than average profits margins thanks to the great customers of red bull products who have procured the most amount of revenue.</a:t>
            </a:r>
            <a:endParaRPr i="1" sz="1500">
              <a:solidFill>
                <a:srgbClr val="1A1919"/>
              </a:solidFill>
            </a:endParaRPr>
          </a:p>
          <a:p>
            <a:pPr indent="-323850" lvl="0" marL="457200" rtl="0" algn="l">
              <a:lnSpc>
                <a:spcPct val="115000"/>
              </a:lnSpc>
              <a:spcBef>
                <a:spcPts val="0"/>
              </a:spcBef>
              <a:spcAft>
                <a:spcPts val="0"/>
              </a:spcAft>
              <a:buClr>
                <a:srgbClr val="1A1919"/>
              </a:buClr>
              <a:buSzPts val="1500"/>
              <a:buAutoNum type="arabicPeriod"/>
            </a:pPr>
            <a:r>
              <a:rPr i="1" lang="en" sz="1500">
                <a:solidFill>
                  <a:srgbClr val="1A1919"/>
                </a:solidFill>
              </a:rPr>
              <a:t>Second they had concerns </a:t>
            </a:r>
            <a:r>
              <a:rPr i="1" lang="en" sz="1500">
                <a:solidFill>
                  <a:srgbClr val="1A1919"/>
                </a:solidFill>
              </a:rPr>
              <a:t>whether</a:t>
            </a:r>
            <a:r>
              <a:rPr i="1" lang="en" sz="1500">
                <a:solidFill>
                  <a:srgbClr val="1A1919"/>
                </a:solidFill>
              </a:rPr>
              <a:t> red bull and EMRECO together will lead to detriment in the brand value but data shows that red bull is one of the primary reasons of high revenue for the store</a:t>
            </a:r>
            <a:endParaRPr i="1" sz="1500">
              <a:solidFill>
                <a:srgbClr val="1A1919"/>
              </a:solidFill>
            </a:endParaRPr>
          </a:p>
          <a:p>
            <a:pPr indent="-323850" lvl="0" marL="457200" rtl="0" algn="l">
              <a:lnSpc>
                <a:spcPct val="115000"/>
              </a:lnSpc>
              <a:spcBef>
                <a:spcPts val="0"/>
              </a:spcBef>
              <a:spcAft>
                <a:spcPts val="0"/>
              </a:spcAft>
              <a:buClr>
                <a:srgbClr val="1A1919"/>
              </a:buClr>
              <a:buSzPts val="1500"/>
              <a:buAutoNum type="arabicPeriod"/>
            </a:pPr>
            <a:r>
              <a:rPr i="1" lang="en" sz="1500">
                <a:solidFill>
                  <a:srgbClr val="1A1919"/>
                </a:solidFill>
              </a:rPr>
              <a:t>Third was a </a:t>
            </a:r>
            <a:r>
              <a:rPr i="1" lang="en" sz="1500">
                <a:solidFill>
                  <a:srgbClr val="1A1919"/>
                </a:solidFill>
              </a:rPr>
              <a:t>positive</a:t>
            </a:r>
            <a:r>
              <a:rPr i="1" lang="en" sz="1500">
                <a:solidFill>
                  <a:srgbClr val="1A1919"/>
                </a:solidFill>
              </a:rPr>
              <a:t> concern as the store was not able to match the supply to demand of the red bull products as they had a very high amount of demand and i have already communicated this to the supply incharge</a:t>
            </a:r>
            <a:endParaRPr i="1" sz="1500">
              <a:solidFill>
                <a:srgbClr val="1A1919"/>
              </a:solidFill>
            </a:endParaRPr>
          </a:p>
          <a:p>
            <a:pPr indent="-323850" lvl="0" marL="457200" rtl="0" algn="l">
              <a:lnSpc>
                <a:spcPct val="115000"/>
              </a:lnSpc>
              <a:spcBef>
                <a:spcPts val="0"/>
              </a:spcBef>
              <a:spcAft>
                <a:spcPts val="0"/>
              </a:spcAft>
              <a:buClr>
                <a:srgbClr val="1A1919"/>
              </a:buClr>
              <a:buSzPts val="1500"/>
              <a:buAutoNum type="arabicPeriod"/>
            </a:pPr>
            <a:r>
              <a:rPr i="1" lang="en" sz="1500">
                <a:solidFill>
                  <a:srgbClr val="1A1919"/>
                </a:solidFill>
              </a:rPr>
              <a:t>FInally they </a:t>
            </a:r>
            <a:r>
              <a:rPr i="1" lang="en" sz="1500">
                <a:solidFill>
                  <a:srgbClr val="1A1919"/>
                </a:solidFill>
              </a:rPr>
              <a:t>believed</a:t>
            </a:r>
            <a:r>
              <a:rPr i="1" lang="en" sz="1500">
                <a:solidFill>
                  <a:srgbClr val="1A1919"/>
                </a:solidFill>
              </a:rPr>
              <a:t> if they should give up on cola co </a:t>
            </a:r>
            <a:r>
              <a:rPr i="1" lang="en" sz="1500">
                <a:solidFill>
                  <a:srgbClr val="1A1919"/>
                </a:solidFill>
              </a:rPr>
              <a:t>coolers</a:t>
            </a:r>
            <a:r>
              <a:rPr i="1" lang="en" sz="1500">
                <a:solidFill>
                  <a:srgbClr val="1A1919"/>
                </a:solidFill>
              </a:rPr>
              <a:t> but margins are a little higher of ours so it was advised to give up on them gradually whilst still keeping red bull coolers as primary attraction.</a:t>
            </a:r>
            <a:endParaRPr i="1" sz="1500">
              <a:solidFill>
                <a:srgbClr val="1A1919"/>
              </a:solidFill>
            </a:endParaRPr>
          </a:p>
        </p:txBody>
      </p:sp>
      <p:pic>
        <p:nvPicPr>
          <p:cNvPr id="62" name="Google Shape;62;p3"/>
          <p:cNvPicPr preferRelativeResize="0"/>
          <p:nvPr/>
        </p:nvPicPr>
        <p:blipFill>
          <a:blip r:embed="rId3">
            <a:alphaModFix amt="20000"/>
          </a:blip>
          <a:stretch>
            <a:fillRect/>
          </a:stretch>
        </p:blipFill>
        <p:spPr>
          <a:xfrm>
            <a:off x="137150" y="1500510"/>
            <a:ext cx="9144000" cy="269748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4"/>
          <p:cNvSpPr txBox="1"/>
          <p:nvPr>
            <p:ph type="title"/>
          </p:nvPr>
        </p:nvSpPr>
        <p:spPr>
          <a:xfrm>
            <a:off x="311700" y="220582"/>
            <a:ext cx="6197165"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solidFill>
                  <a:srgbClr val="1D3E71"/>
                </a:solidFill>
                <a:latin typeface="Didact Gothic"/>
                <a:ea typeface="Didact Gothic"/>
                <a:cs typeface="Didact Gothic"/>
                <a:sym typeface="Didact Gothic"/>
              </a:rPr>
              <a:t>Opportunity 1: </a:t>
            </a:r>
            <a:r>
              <a:rPr lang="en"/>
              <a:t>Complete focus on the supply to Emreco </a:t>
            </a:r>
            <a:endParaRPr b="1">
              <a:solidFill>
                <a:srgbClr val="1D3E71"/>
              </a:solidFill>
              <a:latin typeface="Didact Gothic"/>
              <a:ea typeface="Didact Gothic"/>
              <a:cs typeface="Didact Gothic"/>
              <a:sym typeface="Didact Gothic"/>
            </a:endParaRPr>
          </a:p>
        </p:txBody>
      </p:sp>
      <p:sp>
        <p:nvSpPr>
          <p:cNvPr id="68" name="Google Shape;68;p4"/>
          <p:cNvSpPr txBox="1"/>
          <p:nvPr>
            <p:ph idx="1" type="body"/>
          </p:nvPr>
        </p:nvSpPr>
        <p:spPr>
          <a:xfrm>
            <a:off x="311700" y="1152475"/>
            <a:ext cx="6197165" cy="3416400"/>
          </a:xfrm>
          <a:prstGeom prst="rect">
            <a:avLst/>
          </a:prstGeom>
          <a:noFill/>
          <a:ln>
            <a:noFill/>
          </a:ln>
        </p:spPr>
        <p:txBody>
          <a:bodyPr anchorCtr="0" anchor="t" bIns="91425" lIns="91425" spcFirstLastPara="1" rIns="91425" wrap="square" tIns="91425">
            <a:normAutofit/>
          </a:bodyPr>
          <a:lstStyle/>
          <a:p>
            <a:pPr indent="-330200" lvl="0" marL="457200" rtl="0" algn="l">
              <a:lnSpc>
                <a:spcPct val="115000"/>
              </a:lnSpc>
              <a:spcBef>
                <a:spcPts val="1200"/>
              </a:spcBef>
              <a:spcAft>
                <a:spcPts val="0"/>
              </a:spcAft>
              <a:buClr>
                <a:srgbClr val="1A1919"/>
              </a:buClr>
              <a:buSzPts val="1600"/>
              <a:buFont typeface="Didact Gothic"/>
              <a:buChar char="●"/>
            </a:pPr>
            <a:r>
              <a:rPr lang="en">
                <a:solidFill>
                  <a:srgbClr val="1A1919"/>
                </a:solidFill>
              </a:rPr>
              <a:t>EMRECO’s highest amount of sales are because of red bull products that also ship in maximum amount of revenue for them</a:t>
            </a:r>
            <a:endParaRPr>
              <a:solidFill>
                <a:srgbClr val="1A1919"/>
              </a:solidFill>
            </a:endParaRPr>
          </a:p>
          <a:p>
            <a:pPr indent="-342900" lvl="0" marL="457200" rtl="0" algn="l">
              <a:lnSpc>
                <a:spcPct val="115000"/>
              </a:lnSpc>
              <a:spcBef>
                <a:spcPts val="0"/>
              </a:spcBef>
              <a:spcAft>
                <a:spcPts val="0"/>
              </a:spcAft>
              <a:buClr>
                <a:srgbClr val="1A1919"/>
              </a:buClr>
              <a:buSzPts val="1800"/>
              <a:buChar char="●"/>
            </a:pPr>
            <a:r>
              <a:rPr lang="en">
                <a:solidFill>
                  <a:srgbClr val="1A1919"/>
                </a:solidFill>
              </a:rPr>
              <a:t>We need to start with utter and complete supply of the red bull products as their is a high </a:t>
            </a:r>
            <a:r>
              <a:rPr lang="en">
                <a:solidFill>
                  <a:srgbClr val="1A1919"/>
                </a:solidFill>
              </a:rPr>
              <a:t>amount</a:t>
            </a:r>
            <a:r>
              <a:rPr lang="en">
                <a:solidFill>
                  <a:srgbClr val="1A1919"/>
                </a:solidFill>
              </a:rPr>
              <a:t> of demand for them </a:t>
            </a:r>
            <a:endParaRPr>
              <a:solidFill>
                <a:srgbClr val="1A1919"/>
              </a:solidFill>
            </a:endParaRPr>
          </a:p>
          <a:p>
            <a:pPr indent="-342900" lvl="0" marL="457200" rtl="0" algn="l">
              <a:lnSpc>
                <a:spcPct val="115000"/>
              </a:lnSpc>
              <a:spcBef>
                <a:spcPts val="0"/>
              </a:spcBef>
              <a:spcAft>
                <a:spcPts val="0"/>
              </a:spcAft>
              <a:buClr>
                <a:srgbClr val="1A1919"/>
              </a:buClr>
              <a:buSzPts val="1800"/>
              <a:buChar char="●"/>
            </a:pPr>
            <a:r>
              <a:rPr lang="en">
                <a:solidFill>
                  <a:srgbClr val="1A1919"/>
                </a:solidFill>
              </a:rPr>
              <a:t>What this will do is as the </a:t>
            </a:r>
            <a:r>
              <a:rPr lang="en">
                <a:solidFill>
                  <a:srgbClr val="1A1919"/>
                </a:solidFill>
              </a:rPr>
              <a:t>demand</a:t>
            </a:r>
            <a:r>
              <a:rPr lang="en">
                <a:solidFill>
                  <a:srgbClr val="1A1919"/>
                </a:solidFill>
              </a:rPr>
              <a:t> is more we will in turn get more amount of revenues that would likely allow us to reach our final goal of opening more EMRECO stores wherein redbull would be the major </a:t>
            </a:r>
            <a:r>
              <a:rPr lang="en">
                <a:solidFill>
                  <a:srgbClr val="1A1919"/>
                </a:solidFill>
              </a:rPr>
              <a:t>contributor</a:t>
            </a:r>
            <a:r>
              <a:rPr lang="en">
                <a:solidFill>
                  <a:srgbClr val="1A1919"/>
                </a:solidFill>
              </a:rPr>
              <a:t>. </a:t>
            </a:r>
            <a:endParaRPr>
              <a:solidFill>
                <a:srgbClr val="1A1919"/>
              </a:solidFill>
            </a:endParaRPr>
          </a:p>
        </p:txBody>
      </p:sp>
      <p:sp>
        <p:nvSpPr>
          <p:cNvPr id="69" name="Google Shape;69;p4"/>
          <p:cNvSpPr txBox="1"/>
          <p:nvPr>
            <p:ph idx="2" type="body"/>
          </p:nvPr>
        </p:nvSpPr>
        <p:spPr>
          <a:xfrm>
            <a:off x="6658495" y="256490"/>
            <a:ext cx="2371897" cy="4382012"/>
          </a:xfrm>
          <a:prstGeom prst="rect">
            <a:avLst/>
          </a:prstGeom>
          <a:noFill/>
          <a:ln>
            <a:noFill/>
          </a:ln>
        </p:spPr>
        <p:txBody>
          <a:bodyPr anchorCtr="0" anchor="ctr"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a:p>
            <a:pPr indent="0" lvl="0" marL="114300" rtl="0" algn="l">
              <a:lnSpc>
                <a:spcPct val="115000"/>
              </a:lnSpc>
              <a:spcBef>
                <a:spcPts val="0"/>
              </a:spcBef>
              <a:spcAft>
                <a:spcPts val="0"/>
              </a:spcAft>
              <a:buSzPts val="1800"/>
              <a:buNone/>
            </a:pPr>
            <a:r>
              <a:t/>
            </a:r>
            <a:endParaRPr/>
          </a:p>
        </p:txBody>
      </p:sp>
      <p:pic>
        <p:nvPicPr>
          <p:cNvPr id="70" name="Google Shape;70;p4"/>
          <p:cNvPicPr preferRelativeResize="0"/>
          <p:nvPr/>
        </p:nvPicPr>
        <p:blipFill>
          <a:blip r:embed="rId3">
            <a:alphaModFix/>
          </a:blip>
          <a:stretch>
            <a:fillRect/>
          </a:stretch>
        </p:blipFill>
        <p:spPr>
          <a:xfrm>
            <a:off x="6749150" y="1633688"/>
            <a:ext cx="2190600" cy="1627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5"/>
          <p:cNvSpPr txBox="1"/>
          <p:nvPr>
            <p:ph type="title"/>
          </p:nvPr>
        </p:nvSpPr>
        <p:spPr>
          <a:xfrm>
            <a:off x="311700" y="220582"/>
            <a:ext cx="6197165"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solidFill>
                  <a:srgbClr val="1D3E71"/>
                </a:solidFill>
                <a:latin typeface="Didact Gothic"/>
                <a:ea typeface="Didact Gothic"/>
                <a:cs typeface="Didact Gothic"/>
                <a:sym typeface="Didact Gothic"/>
              </a:rPr>
              <a:t>Opportunity 2: </a:t>
            </a:r>
            <a:r>
              <a:rPr lang="en"/>
              <a:t>Sharing the profits and becoming partners. </a:t>
            </a:r>
            <a:endParaRPr b="1">
              <a:solidFill>
                <a:srgbClr val="1D3E71"/>
              </a:solidFill>
              <a:latin typeface="Didact Gothic"/>
              <a:ea typeface="Didact Gothic"/>
              <a:cs typeface="Didact Gothic"/>
              <a:sym typeface="Didact Gothic"/>
            </a:endParaRPr>
          </a:p>
        </p:txBody>
      </p:sp>
      <p:sp>
        <p:nvSpPr>
          <p:cNvPr id="76" name="Google Shape;76;p5"/>
          <p:cNvSpPr txBox="1"/>
          <p:nvPr>
            <p:ph idx="1" type="body"/>
          </p:nvPr>
        </p:nvSpPr>
        <p:spPr>
          <a:xfrm>
            <a:off x="311700" y="1152475"/>
            <a:ext cx="6197165" cy="3416400"/>
          </a:xfrm>
          <a:prstGeom prst="rect">
            <a:avLst/>
          </a:prstGeom>
          <a:noFill/>
          <a:ln>
            <a:noFill/>
          </a:ln>
        </p:spPr>
        <p:txBody>
          <a:bodyPr anchorCtr="0" anchor="t" bIns="91425" lIns="91425" spcFirstLastPara="1" rIns="91425" wrap="square" tIns="91425">
            <a:normAutofit lnSpcReduction="10000"/>
          </a:bodyPr>
          <a:lstStyle/>
          <a:p>
            <a:pPr indent="-330200" lvl="0" marL="457200" rtl="0" algn="l">
              <a:lnSpc>
                <a:spcPct val="115000"/>
              </a:lnSpc>
              <a:spcBef>
                <a:spcPts val="1200"/>
              </a:spcBef>
              <a:spcAft>
                <a:spcPts val="0"/>
              </a:spcAft>
              <a:buClr>
                <a:srgbClr val="1A1919"/>
              </a:buClr>
              <a:buSzPts val="1600"/>
              <a:buFont typeface="Didact Gothic"/>
              <a:buChar char="●"/>
            </a:pPr>
            <a:r>
              <a:rPr lang="en">
                <a:solidFill>
                  <a:srgbClr val="1A1919"/>
                </a:solidFill>
              </a:rPr>
              <a:t>Having a partnership with EMRECO would </a:t>
            </a:r>
            <a:r>
              <a:rPr lang="en">
                <a:solidFill>
                  <a:srgbClr val="1A1919"/>
                </a:solidFill>
              </a:rPr>
              <a:t>benefit</a:t>
            </a:r>
            <a:r>
              <a:rPr lang="en">
                <a:solidFill>
                  <a:srgbClr val="1A1919"/>
                </a:solidFill>
              </a:rPr>
              <a:t> both the sides as red bull is the highest </a:t>
            </a:r>
            <a:r>
              <a:rPr lang="en">
                <a:solidFill>
                  <a:srgbClr val="1A1919"/>
                </a:solidFill>
              </a:rPr>
              <a:t>revenue</a:t>
            </a:r>
            <a:r>
              <a:rPr lang="en">
                <a:solidFill>
                  <a:srgbClr val="1A1919"/>
                </a:solidFill>
              </a:rPr>
              <a:t> generator </a:t>
            </a:r>
            <a:endParaRPr>
              <a:solidFill>
                <a:srgbClr val="1A1919"/>
              </a:solidFill>
            </a:endParaRPr>
          </a:p>
          <a:p>
            <a:pPr indent="-342900" lvl="0" marL="457200" rtl="0" algn="l">
              <a:lnSpc>
                <a:spcPct val="115000"/>
              </a:lnSpc>
              <a:spcBef>
                <a:spcPts val="0"/>
              </a:spcBef>
              <a:spcAft>
                <a:spcPts val="0"/>
              </a:spcAft>
              <a:buClr>
                <a:srgbClr val="1A1919"/>
              </a:buClr>
              <a:buSzPts val="1800"/>
              <a:buChar char="●"/>
            </a:pPr>
            <a:r>
              <a:rPr lang="en">
                <a:solidFill>
                  <a:srgbClr val="1A1919"/>
                </a:solidFill>
              </a:rPr>
              <a:t>We can increase the supply make the store a little red bull centric but not </a:t>
            </a:r>
            <a:r>
              <a:rPr lang="en">
                <a:solidFill>
                  <a:srgbClr val="1A1919"/>
                </a:solidFill>
              </a:rPr>
              <a:t>deviate</a:t>
            </a:r>
            <a:r>
              <a:rPr lang="en">
                <a:solidFill>
                  <a:srgbClr val="1A1919"/>
                </a:solidFill>
              </a:rPr>
              <a:t> the focus from other products</a:t>
            </a:r>
            <a:endParaRPr>
              <a:solidFill>
                <a:srgbClr val="1A1919"/>
              </a:solidFill>
            </a:endParaRPr>
          </a:p>
          <a:p>
            <a:pPr indent="-342900" lvl="0" marL="457200" rtl="0" algn="l">
              <a:lnSpc>
                <a:spcPct val="115000"/>
              </a:lnSpc>
              <a:spcBef>
                <a:spcPts val="0"/>
              </a:spcBef>
              <a:spcAft>
                <a:spcPts val="0"/>
              </a:spcAft>
              <a:buClr>
                <a:srgbClr val="1A1919"/>
              </a:buClr>
              <a:buSzPts val="1800"/>
              <a:buChar char="●"/>
            </a:pPr>
            <a:r>
              <a:rPr lang="en">
                <a:solidFill>
                  <a:srgbClr val="1A1919"/>
                </a:solidFill>
              </a:rPr>
              <a:t>Revenue generated can then be used to open more EMRECO stores wherein red bull will hold certain amount of partnership</a:t>
            </a:r>
            <a:endParaRPr>
              <a:solidFill>
                <a:srgbClr val="1A1919"/>
              </a:solidFill>
            </a:endParaRPr>
          </a:p>
          <a:p>
            <a:pPr indent="-342900" lvl="0" marL="457200" rtl="0" algn="l">
              <a:lnSpc>
                <a:spcPct val="115000"/>
              </a:lnSpc>
              <a:spcBef>
                <a:spcPts val="0"/>
              </a:spcBef>
              <a:spcAft>
                <a:spcPts val="0"/>
              </a:spcAft>
              <a:buClr>
                <a:srgbClr val="1A1919"/>
              </a:buClr>
              <a:buSzPts val="1800"/>
              <a:buChar char="●"/>
            </a:pPr>
            <a:r>
              <a:rPr lang="en">
                <a:solidFill>
                  <a:srgbClr val="1A1919"/>
                </a:solidFill>
              </a:rPr>
              <a:t>Gradually all cola co coolers can be replaced as they have a falling demand.</a:t>
            </a:r>
            <a:endParaRPr>
              <a:solidFill>
                <a:srgbClr val="1A1919"/>
              </a:solidFill>
            </a:endParaRPr>
          </a:p>
          <a:p>
            <a:pPr indent="-342900" lvl="0" marL="457200" rtl="0" algn="l">
              <a:lnSpc>
                <a:spcPct val="115000"/>
              </a:lnSpc>
              <a:spcBef>
                <a:spcPts val="0"/>
              </a:spcBef>
              <a:spcAft>
                <a:spcPts val="0"/>
              </a:spcAft>
              <a:buClr>
                <a:srgbClr val="1A1919"/>
              </a:buClr>
              <a:buSzPts val="1800"/>
              <a:buChar char="●"/>
            </a:pPr>
            <a:r>
              <a:rPr lang="en">
                <a:solidFill>
                  <a:srgbClr val="1A1919"/>
                </a:solidFill>
              </a:rPr>
              <a:t>We can also organise red bull </a:t>
            </a:r>
            <a:r>
              <a:rPr lang="en">
                <a:solidFill>
                  <a:srgbClr val="1A1919"/>
                </a:solidFill>
              </a:rPr>
              <a:t>related events to invite traction</a:t>
            </a:r>
            <a:endParaRPr>
              <a:solidFill>
                <a:srgbClr val="1A1919"/>
              </a:solidFill>
            </a:endParaRPr>
          </a:p>
        </p:txBody>
      </p:sp>
      <p:pic>
        <p:nvPicPr>
          <p:cNvPr id="77" name="Google Shape;77;p5"/>
          <p:cNvPicPr preferRelativeResize="0"/>
          <p:nvPr/>
        </p:nvPicPr>
        <p:blipFill>
          <a:blip r:embed="rId3">
            <a:alphaModFix/>
          </a:blip>
          <a:stretch>
            <a:fillRect/>
          </a:stretch>
        </p:blipFill>
        <p:spPr>
          <a:xfrm>
            <a:off x="6577450" y="1541100"/>
            <a:ext cx="2730725" cy="1698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solidFill>
                  <a:srgbClr val="1D3E71"/>
                </a:solidFill>
                <a:latin typeface="Didact Gothic"/>
                <a:ea typeface="Didact Gothic"/>
                <a:cs typeface="Didact Gothic"/>
                <a:sym typeface="Didact Gothic"/>
              </a:rPr>
              <a:t>Proposed next steps</a:t>
            </a:r>
            <a:endParaRPr b="1">
              <a:solidFill>
                <a:srgbClr val="1D3E71"/>
              </a:solidFill>
              <a:latin typeface="Didact Gothic"/>
              <a:ea typeface="Didact Gothic"/>
              <a:cs typeface="Didact Gothic"/>
              <a:sym typeface="Didact Gothic"/>
            </a:endParaRPr>
          </a:p>
        </p:txBody>
      </p:sp>
      <p:sp>
        <p:nvSpPr>
          <p:cNvPr id="83" name="Google Shape;83;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1200"/>
              </a:spcBef>
              <a:spcAft>
                <a:spcPts val="0"/>
              </a:spcAft>
              <a:buClr>
                <a:srgbClr val="1A1919"/>
              </a:buClr>
              <a:buSzPts val="1800"/>
              <a:buFont typeface="Didact Gothic"/>
              <a:buChar char="●"/>
            </a:pPr>
            <a:r>
              <a:rPr lang="en">
                <a:solidFill>
                  <a:srgbClr val="1A1919"/>
                </a:solidFill>
              </a:rPr>
              <a:t>Gradually replace cola co coolers with the red bull coolers and completely </a:t>
            </a:r>
            <a:r>
              <a:rPr lang="en">
                <a:solidFill>
                  <a:srgbClr val="1A1919"/>
                </a:solidFill>
              </a:rPr>
              <a:t>replace</a:t>
            </a:r>
            <a:r>
              <a:rPr lang="en">
                <a:solidFill>
                  <a:srgbClr val="1A1919"/>
                </a:solidFill>
              </a:rPr>
              <a:t> them over a period of 2 years. Can be done sooner if revenues are higher than expected. </a:t>
            </a:r>
            <a:endParaRPr>
              <a:solidFill>
                <a:srgbClr val="1A1919"/>
              </a:solidFill>
            </a:endParaRPr>
          </a:p>
          <a:p>
            <a:pPr indent="-342900" lvl="0" marL="457200" rtl="0" algn="l">
              <a:lnSpc>
                <a:spcPct val="115000"/>
              </a:lnSpc>
              <a:spcBef>
                <a:spcPts val="0"/>
              </a:spcBef>
              <a:spcAft>
                <a:spcPts val="0"/>
              </a:spcAft>
              <a:buClr>
                <a:srgbClr val="1A1919"/>
              </a:buClr>
              <a:buSzPts val="1800"/>
              <a:buChar char="●"/>
            </a:pPr>
            <a:r>
              <a:rPr lang="en">
                <a:solidFill>
                  <a:srgbClr val="1A1919"/>
                </a:solidFill>
              </a:rPr>
              <a:t>Propose a partnership deal with EMRECO as red bull brings in most revenue, we can propose to decrease our margin of profit in return of a partnership this will then help us open more stores in target cities thereby increasing the overall revenue for both the companies </a:t>
            </a:r>
            <a:r>
              <a:rPr lang="en">
                <a:solidFill>
                  <a:srgbClr val="1A1919"/>
                </a:solidFill>
              </a:rPr>
              <a:t>ten folds</a:t>
            </a:r>
            <a:endParaRPr>
              <a:solidFill>
                <a:srgbClr val="1A1919"/>
              </a:solidFill>
            </a:endParaRPr>
          </a:p>
          <a:p>
            <a:pPr indent="-342900" lvl="0" marL="457200" rtl="0" algn="l">
              <a:lnSpc>
                <a:spcPct val="115000"/>
              </a:lnSpc>
              <a:spcBef>
                <a:spcPts val="0"/>
              </a:spcBef>
              <a:spcAft>
                <a:spcPts val="0"/>
              </a:spcAft>
              <a:buClr>
                <a:srgbClr val="1A1919"/>
              </a:buClr>
              <a:buSzPts val="1800"/>
              <a:buChar char="●"/>
            </a:pPr>
            <a:r>
              <a:rPr lang="en">
                <a:solidFill>
                  <a:srgbClr val="1A1919"/>
                </a:solidFill>
              </a:rPr>
              <a:t>Promote red bull centric events and promote events , this will bring in people of all cultures together and form a community. This will give the companies a customer base they can bank on whenever it matters. </a:t>
            </a:r>
            <a:endParaRPr>
              <a:solidFill>
                <a:srgbClr val="1A1919"/>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7"/>
          <p:cNvSpPr txBox="1"/>
          <p:nvPr>
            <p:ph type="ctrTitle"/>
          </p:nvPr>
        </p:nvSpPr>
        <p:spPr>
          <a:xfrm>
            <a:off x="440576" y="744575"/>
            <a:ext cx="585216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b="1" lang="en">
                <a:solidFill>
                  <a:srgbClr val="D90015"/>
                </a:solidFill>
                <a:latin typeface="Didact Gothic"/>
                <a:ea typeface="Didact Gothic"/>
                <a:cs typeface="Didact Gothic"/>
                <a:sym typeface="Didact Gothic"/>
              </a:rPr>
              <a:t>Thank you</a:t>
            </a:r>
            <a:endParaRPr b="1">
              <a:solidFill>
                <a:srgbClr val="D90015"/>
              </a:solidFill>
              <a:latin typeface="Didact Gothic"/>
              <a:ea typeface="Didact Gothic"/>
              <a:cs typeface="Didact Gothic"/>
              <a:sym typeface="Didact Gothic"/>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